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76" r:id="rId9"/>
    <p:sldId id="277" r:id="rId10"/>
    <p:sldId id="263" r:id="rId11"/>
    <p:sldId id="264" r:id="rId12"/>
    <p:sldId id="265" r:id="rId13"/>
    <p:sldId id="266" r:id="rId14"/>
    <p:sldId id="267" r:id="rId15"/>
    <p:sldId id="268" r:id="rId16"/>
    <p:sldId id="281" r:id="rId17"/>
    <p:sldId id="269" r:id="rId18"/>
    <p:sldId id="270" r:id="rId19"/>
    <p:sldId id="271" r:id="rId20"/>
    <p:sldId id="278" r:id="rId21"/>
    <p:sldId id="280" r:id="rId22"/>
    <p:sldId id="279" r:id="rId23"/>
    <p:sldId id="272" r:id="rId24"/>
    <p:sldId id="273" r:id="rId25"/>
    <p:sldId id="274" r:id="rId26"/>
    <p:sldId id="27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93" autoAdjust="0"/>
  </p:normalViewPr>
  <p:slideViewPr>
    <p:cSldViewPr>
      <p:cViewPr varScale="1">
        <p:scale>
          <a:sx n="82" d="100"/>
          <a:sy n="82" d="100"/>
        </p:scale>
        <p:origin x="869"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244165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20736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1007219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102220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2385409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2232954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501500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2308459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3192319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278725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73FF408C-3126-44D9-9D72-E7AB279D29F9}"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42226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2829587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3FF408C-3126-44D9-9D72-E7AB279D29F9}"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38375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1329262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274745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0D915A-9806-4133-A71C-A543E615B966}" type="datetimeFigureOut">
              <a:rPr lang="en-US" smtClean="0"/>
              <a:pPr/>
              <a:t>12/11/2017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3FF408C-3126-44D9-9D72-E7AB279D29F9}" type="slidenum">
              <a:rPr lang="en-US" smtClean="0"/>
              <a:pPr/>
              <a:t>‹#›</a:t>
            </a:fld>
            <a:endParaRPr lang="en-US"/>
          </a:p>
        </p:txBody>
      </p:sp>
    </p:spTree>
    <p:extLst>
      <p:ext uri="{BB962C8B-B14F-4D97-AF65-F5344CB8AC3E}">
        <p14:creationId xmlns:p14="http://schemas.microsoft.com/office/powerpoint/2010/main" val="1412157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1B0D915A-9806-4133-A71C-A543E615B966}" type="datetimeFigureOut">
              <a:rPr lang="en-US" smtClean="0"/>
              <a:pPr/>
              <a:t>12/11/2017</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73FF408C-3126-44D9-9D72-E7AB279D29F9}" type="slidenum">
              <a:rPr lang="en-US" smtClean="0"/>
              <a:pPr/>
              <a:t>‹#›</a:t>
            </a:fld>
            <a:endParaRPr lang="en-US"/>
          </a:p>
        </p:txBody>
      </p:sp>
    </p:spTree>
    <p:extLst>
      <p:ext uri="{BB962C8B-B14F-4D97-AF65-F5344CB8AC3E}">
        <p14:creationId xmlns:p14="http://schemas.microsoft.com/office/powerpoint/2010/main" val="35574317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The Drug Boom (1965-1975)</a:t>
            </a:r>
            <a:endParaRPr lang="en-US" dirty="0"/>
          </a:p>
        </p:txBody>
      </p:sp>
      <p:sp>
        <p:nvSpPr>
          <p:cNvPr id="5" name="Content Placeholder 4"/>
          <p:cNvSpPr>
            <a:spLocks noGrp="1"/>
          </p:cNvSpPr>
          <p:nvPr>
            <p:ph idx="1"/>
          </p:nvPr>
        </p:nvSpPr>
        <p:spPr/>
        <p:txBody>
          <a:bodyPr/>
          <a:lstStyle/>
          <a:p>
            <a:r>
              <a:rPr lang="en-US" dirty="0" smtClean="0"/>
              <a:t>And Beyond….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factors….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That would unleash the drug’s illicit boom by the 1960s and 1970s.</a:t>
            </a:r>
          </a:p>
          <a:p>
            <a:r>
              <a:rPr lang="en-US" dirty="0" smtClean="0"/>
              <a:t>The collapse of postwar development schemes for Peru’s Huallaga Valley, which brought a coca peasantry into the active intensification of illicit cocaine.</a:t>
            </a:r>
          </a:p>
          <a:p>
            <a:r>
              <a:rPr lang="en-US" dirty="0" smtClean="0"/>
              <a:t>The linkage in the early 1970s of this Andean cocaine capitalism, via cold war events in Chile, to a rapidly rising class of Colombia </a:t>
            </a:r>
            <a:r>
              <a:rPr lang="en-US" i="1" dirty="0" err="1" smtClean="0"/>
              <a:t>narcotraficantes</a:t>
            </a:r>
            <a:r>
              <a:rPr lang="en-US" dirty="0" smtClean="0"/>
              <a:t>, men who would lead cocaine to new markets.</a:t>
            </a:r>
          </a:p>
          <a:p>
            <a:r>
              <a:rPr lang="en-US" dirty="0" smtClean="0"/>
              <a:t>The Nixon-era revolution of politics and culture that underlay the vast new demand for cocaine in post-1960s North America.</a:t>
            </a:r>
          </a:p>
          <a:p>
            <a:r>
              <a:rPr lang="en-US" dirty="0" smtClean="0"/>
              <a:t>“Together, these three shifts of the 1960s and 1970s would transform the legacy of Peru’s historical crude cocaine and the modest smuggling of early </a:t>
            </a:r>
            <a:r>
              <a:rPr lang="en-US" i="1" dirty="0" err="1" smtClean="0"/>
              <a:t>narcos</a:t>
            </a:r>
            <a:r>
              <a:rPr lang="en-US" dirty="0" smtClean="0"/>
              <a:t> into the massive and socially destructive South American drug bonanza of the 1970s and beyond.”</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This is the era….</a:t>
            </a:r>
            <a:endParaRPr lang="en-US" dirty="0"/>
          </a:p>
        </p:txBody>
      </p:sp>
      <p:sp>
        <p:nvSpPr>
          <p:cNvPr id="3" name="Content Placeholder 2"/>
          <p:cNvSpPr>
            <a:spLocks noGrp="1"/>
          </p:cNvSpPr>
          <p:nvPr>
            <p:ph idx="1"/>
          </p:nvPr>
        </p:nvSpPr>
        <p:spPr/>
        <p:txBody>
          <a:bodyPr>
            <a:normAutofit/>
          </a:bodyPr>
          <a:lstStyle/>
          <a:p>
            <a:r>
              <a:rPr lang="en-US" dirty="0" smtClean="0"/>
              <a:t>Marked by the rise of Colombia in the global drug trade.</a:t>
            </a:r>
          </a:p>
          <a:p>
            <a:r>
              <a:rPr lang="en-US" dirty="0" smtClean="0"/>
              <a:t>“The transition to Colombian middlemen came in the period 1970-75, hastened by the wave of right-wing military regimes strangling the other smuggling routes and urban cocaine scenes across South America, most dramatically the dictatorship that followed the Chilean coup of 1973, which closed the drug’s most traveled conduit north.”</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 before this….</a:t>
            </a:r>
            <a:endParaRPr lang="en-US" dirty="0"/>
          </a:p>
        </p:txBody>
      </p:sp>
      <p:sp>
        <p:nvSpPr>
          <p:cNvPr id="3" name="Content Placeholder 2"/>
          <p:cNvSpPr>
            <a:spLocks noGrp="1"/>
          </p:cNvSpPr>
          <p:nvPr>
            <p:ph idx="1"/>
          </p:nvPr>
        </p:nvSpPr>
        <p:spPr/>
        <p:txBody>
          <a:bodyPr/>
          <a:lstStyle/>
          <a:p>
            <a:r>
              <a:rPr lang="en-US" dirty="0" smtClean="0"/>
              <a:t>“sociopolitical conditions were ripe.”</a:t>
            </a:r>
          </a:p>
          <a:p>
            <a:r>
              <a:rPr lang="en-US" dirty="0" smtClean="0"/>
              <a:t>The nation possessed a state that was historically weak and illegitimate due to incessant regional strife since the civil war of the 1950s.</a:t>
            </a:r>
          </a:p>
          <a:p>
            <a:r>
              <a:rPr lang="en-US" dirty="0" smtClean="0"/>
              <a:t>A sadly similar story throughout Latin America (see Guatemala, for example).</a:t>
            </a:r>
          </a:p>
          <a:p>
            <a:r>
              <a:rPr lang="en-US" dirty="0" smtClean="0"/>
              <a:t>But also a class of “modern” economic elites.</a:t>
            </a:r>
          </a:p>
          <a:p>
            <a:r>
              <a:rPr lang="en-US" dirty="0" smtClean="0"/>
              <a:t>And experience with smuggling – in this case “Colombian gold” marijuana.</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Archives reveal….</a:t>
            </a:r>
            <a:endParaRPr lang="en-US" dirty="0"/>
          </a:p>
        </p:txBody>
      </p:sp>
      <p:sp>
        <p:nvSpPr>
          <p:cNvPr id="3" name="Content Placeholder 2"/>
          <p:cNvSpPr>
            <a:spLocks noGrp="1"/>
          </p:cNvSpPr>
          <p:nvPr>
            <p:ph idx="1"/>
          </p:nvPr>
        </p:nvSpPr>
        <p:spPr/>
        <p:txBody>
          <a:bodyPr>
            <a:normAutofit/>
          </a:bodyPr>
          <a:lstStyle/>
          <a:p>
            <a:r>
              <a:rPr lang="en-US" dirty="0" smtClean="0"/>
              <a:t>Colombian experiments smuggling cocaine began around 1970.</a:t>
            </a:r>
          </a:p>
          <a:p>
            <a:r>
              <a:rPr lang="en-US" dirty="0" smtClean="0"/>
              <a:t>Yet it was not until 1973 did a noticeable Colombia ascent occur, sparked by the cold war events in Chile.</a:t>
            </a:r>
          </a:p>
          <a:p>
            <a:r>
              <a:rPr lang="en-US" dirty="0" smtClean="0"/>
              <a:t>American officials are able to convince General Pinochet to jail or expel the country’s top nineteen cocaine traffickers.</a:t>
            </a:r>
          </a:p>
          <a:p>
            <a:r>
              <a:rPr lang="en-US" dirty="0" smtClean="0"/>
              <a:t>“The basis for this move was the argument that illicit drug monies might just be used by a regrouping underground Left to threaten state security.”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this do?</a:t>
            </a:r>
            <a:endParaRPr lang="en-US" dirty="0"/>
          </a:p>
        </p:txBody>
      </p:sp>
      <p:sp>
        <p:nvSpPr>
          <p:cNvPr id="3" name="Content Placeholder 2"/>
          <p:cNvSpPr>
            <a:spLocks noGrp="1"/>
          </p:cNvSpPr>
          <p:nvPr>
            <p:ph idx="1"/>
          </p:nvPr>
        </p:nvSpPr>
        <p:spPr/>
        <p:txBody>
          <a:bodyPr>
            <a:normAutofit/>
          </a:bodyPr>
          <a:lstStyle/>
          <a:p>
            <a:r>
              <a:rPr lang="en-US" dirty="0" smtClean="0"/>
              <a:t>These events “swiftly disrupted” cocaine routing, sending it north through Leticia, Colombia.</a:t>
            </a:r>
          </a:p>
          <a:p>
            <a:r>
              <a:rPr lang="en-US" dirty="0" smtClean="0"/>
              <a:t>“With thousands of Peruvian and Bolivian peasants already busy at work in the business of producing [coca paste], Colombians eagerly took the opportunity international politics handed them.”</a:t>
            </a:r>
          </a:p>
          <a:p>
            <a:r>
              <a:rPr lang="en-US" dirty="0" smtClean="0"/>
              <a:t>Again, intentional vs. unintentional consequences.</a:t>
            </a:r>
          </a:p>
          <a:p>
            <a:r>
              <a:rPr lang="en-US" dirty="0" smtClean="0"/>
              <a:t>And beginning to embrace violence to keep it all together….</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case of Pablo Escobar</a:t>
            </a:r>
            <a:endParaRPr lang="en-US" dirty="0"/>
          </a:p>
        </p:txBody>
      </p:sp>
      <p:sp>
        <p:nvSpPr>
          <p:cNvPr id="3" name="Content Placeholder 2"/>
          <p:cNvSpPr>
            <a:spLocks noGrp="1"/>
          </p:cNvSpPr>
          <p:nvPr>
            <p:ph idx="1"/>
          </p:nvPr>
        </p:nvSpPr>
        <p:spPr/>
        <p:txBody>
          <a:bodyPr/>
          <a:lstStyle/>
          <a:p>
            <a:r>
              <a:rPr lang="en-US" dirty="0" smtClean="0"/>
              <a:t>Around 1974, used a car to move cocaine over the Andes (kept it small and simple).</a:t>
            </a:r>
          </a:p>
          <a:p>
            <a:r>
              <a:rPr lang="en-US" dirty="0" smtClean="0"/>
              <a:t>Began to invest his profits in trucks and planes.</a:t>
            </a:r>
          </a:p>
          <a:p>
            <a:r>
              <a:rPr lang="en-US" dirty="0" smtClean="0"/>
              <a:t>“Escobar’s business quickly went wholesale, and he began employing Air Commanders and surplus commercial 727s that could ship ten thousand kilos north in a single foray.”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he is remembered….</a:t>
            </a:r>
            <a:endParaRPr lang="en-US" dirty="0"/>
          </a:p>
        </p:txBody>
      </p:sp>
      <p:pic>
        <p:nvPicPr>
          <p:cNvPr id="4" name="Content Placeholder 3" descr="pablo-escobar-t-shirts.jpg"/>
          <p:cNvPicPr>
            <a:picLocks noGrp="1" noChangeAspect="1"/>
          </p:cNvPicPr>
          <p:nvPr>
            <p:ph idx="1"/>
          </p:nvPr>
        </p:nvPicPr>
        <p:blipFill>
          <a:blip r:embed="rId2" cstate="print"/>
          <a:stretch>
            <a:fillRect/>
          </a:stretch>
        </p:blipFill>
        <p:spPr>
          <a:xfrm>
            <a:off x="2967833" y="2133600"/>
            <a:ext cx="4541833" cy="377825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on television….</a:t>
            </a:r>
            <a:endParaRPr lang="en-US" dirty="0"/>
          </a:p>
        </p:txBody>
      </p:sp>
      <p:pic>
        <p:nvPicPr>
          <p:cNvPr id="1026" name="Picture 2" descr="http://www.gstatic.com/tv/thumb/tvbanners/11993086/p11993086_b_v8_ab.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1447800"/>
            <a:ext cx="3962400"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567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 1975….</a:t>
            </a:r>
            <a:endParaRPr lang="en-US" dirty="0"/>
          </a:p>
        </p:txBody>
      </p:sp>
      <p:sp>
        <p:nvSpPr>
          <p:cNvPr id="3" name="Content Placeholder 2"/>
          <p:cNvSpPr>
            <a:spLocks noGrp="1"/>
          </p:cNvSpPr>
          <p:nvPr>
            <p:ph idx="1"/>
          </p:nvPr>
        </p:nvSpPr>
        <p:spPr/>
        <p:txBody>
          <a:bodyPr/>
          <a:lstStyle/>
          <a:p>
            <a:r>
              <a:rPr lang="en-US" dirty="0" smtClean="0"/>
              <a:t>Colombians were ferrying an estimated four tons of cocaine to New York City and Miami a year.</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Revival of North American Cocaine</a:t>
            </a:r>
            <a:endParaRPr lang="en-US" dirty="0"/>
          </a:p>
        </p:txBody>
      </p:sp>
      <p:sp>
        <p:nvSpPr>
          <p:cNvPr id="3" name="Content Placeholder 2"/>
          <p:cNvSpPr>
            <a:spLocks noGrp="1"/>
          </p:cNvSpPr>
          <p:nvPr>
            <p:ph idx="1"/>
          </p:nvPr>
        </p:nvSpPr>
        <p:spPr/>
        <p:txBody>
          <a:bodyPr/>
          <a:lstStyle/>
          <a:p>
            <a:r>
              <a:rPr lang="en-US" dirty="0" smtClean="0"/>
              <a:t>To </a:t>
            </a:r>
            <a:r>
              <a:rPr lang="en-US" dirty="0" err="1" smtClean="0"/>
              <a:t>Gootenberg</a:t>
            </a:r>
            <a:r>
              <a:rPr lang="en-US" dirty="0" smtClean="0"/>
              <a:t>, it was the political regime of cold warrior – and American President – Richard M. Nixon that was key here.</a:t>
            </a:r>
          </a:p>
          <a:p>
            <a:r>
              <a:rPr lang="en-US" dirty="0" smtClean="0"/>
              <a:t>But before this…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Throughout 1960s….</a:t>
            </a:r>
            <a:endParaRPr lang="en-US" dirty="0"/>
          </a:p>
        </p:txBody>
      </p:sp>
      <p:sp>
        <p:nvSpPr>
          <p:cNvPr id="3" name="Content Placeholder 2"/>
          <p:cNvSpPr>
            <a:spLocks noGrp="1"/>
          </p:cNvSpPr>
          <p:nvPr>
            <p:ph idx="1"/>
          </p:nvPr>
        </p:nvSpPr>
        <p:spPr/>
        <p:txBody>
          <a:bodyPr/>
          <a:lstStyle/>
          <a:p>
            <a:r>
              <a:rPr lang="en-US" dirty="0" smtClean="0"/>
              <a:t>Attitudes towards drugs of all sorts are changing.</a:t>
            </a:r>
          </a:p>
          <a:p>
            <a:r>
              <a:rPr lang="en-US" dirty="0" smtClean="0"/>
              <a:t>Counterculture brings about new acceptance of drugs.</a:t>
            </a:r>
          </a:p>
          <a:p>
            <a:r>
              <a:rPr lang="en-US" dirty="0" smtClean="0"/>
              <a:t>Cultural figures like rock musicians and folk singers sing about cocaine….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Bob Dylan</a:t>
            </a:r>
            <a:endParaRPr lang="en-US" dirty="0"/>
          </a:p>
        </p:txBody>
      </p:sp>
      <p:pic>
        <p:nvPicPr>
          <p:cNvPr id="4" name="Content Placeholder 3" descr="dylan.jpg"/>
          <p:cNvPicPr>
            <a:picLocks noGrp="1" noChangeAspect="1"/>
          </p:cNvPicPr>
          <p:nvPr>
            <p:ph idx="1"/>
          </p:nvPr>
        </p:nvPicPr>
        <p:blipFill>
          <a:blip r:embed="rId2" cstate="print"/>
          <a:stretch>
            <a:fillRect/>
          </a:stretch>
        </p:blipFill>
        <p:spPr>
          <a:xfrm>
            <a:off x="1600201" y="1524000"/>
            <a:ext cx="6138646" cy="438785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Johnny Cash</a:t>
            </a:r>
            <a:endParaRPr lang="en-US" dirty="0"/>
          </a:p>
        </p:txBody>
      </p:sp>
      <p:pic>
        <p:nvPicPr>
          <p:cNvPr id="4" name="Content Placeholder 3" descr="johnny-cash-middle-finger.jpg"/>
          <p:cNvPicPr>
            <a:picLocks noGrp="1" noChangeAspect="1"/>
          </p:cNvPicPr>
          <p:nvPr>
            <p:ph idx="1"/>
          </p:nvPr>
        </p:nvPicPr>
        <p:blipFill>
          <a:blip r:embed="rId2" cstate="print"/>
          <a:stretch>
            <a:fillRect/>
          </a:stretch>
        </p:blipFill>
        <p:spPr>
          <a:xfrm>
            <a:off x="1524000" y="1600200"/>
            <a:ext cx="6172199" cy="4830763"/>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Nixon….</a:t>
            </a:r>
            <a:endParaRPr lang="en-US" dirty="0"/>
          </a:p>
        </p:txBody>
      </p:sp>
      <p:sp>
        <p:nvSpPr>
          <p:cNvPr id="3" name="Content Placeholder 2"/>
          <p:cNvSpPr>
            <a:spLocks noGrp="1"/>
          </p:cNvSpPr>
          <p:nvPr>
            <p:ph idx="1"/>
          </p:nvPr>
        </p:nvSpPr>
        <p:spPr/>
        <p:txBody>
          <a:bodyPr>
            <a:normAutofit/>
          </a:bodyPr>
          <a:lstStyle/>
          <a:p>
            <a:r>
              <a:rPr lang="en-US" dirty="0" smtClean="0"/>
              <a:t>Is starting things like the Drug Enforcement Administration (1973).</a:t>
            </a:r>
          </a:p>
          <a:p>
            <a:r>
              <a:rPr lang="en-US" dirty="0" smtClean="0"/>
              <a:t>Internationalized the War on Drugs, calling on places such as Chile (as we’ve seen), Brazil, and Argentina to go over drug traffickers.</a:t>
            </a:r>
          </a:p>
          <a:p>
            <a:r>
              <a:rPr lang="en-US" dirty="0" smtClean="0"/>
              <a:t>All of this “inadvertently worked to funnel the trade into willing Colombian hands.”</a:t>
            </a:r>
          </a:p>
          <a:p>
            <a:r>
              <a:rPr lang="en-US" dirty="0" smtClean="0"/>
              <a:t>And what was Nixon focusing on? </a:t>
            </a:r>
            <a:r>
              <a:rPr lang="en-US" dirty="0" smtClean="0"/>
              <a:t>Marijuana, and then heroin.</a:t>
            </a:r>
            <a:endParaRPr lang="en-US" dirty="0" smtClean="0"/>
          </a:p>
          <a:p>
            <a:r>
              <a:rPr lang="en-US" dirty="0" smtClean="0"/>
              <a:t>Why?</a:t>
            </a:r>
          </a:p>
          <a:p>
            <a:r>
              <a:rPr lang="en-US" dirty="0" smtClean="0"/>
              <a:t>Result(s) of this focus?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a:t>
            </a:r>
            <a:r>
              <a:rPr lang="en-US" dirty="0" smtClean="0"/>
              <a:t>n 2016….</a:t>
            </a:r>
            <a:endParaRPr lang="en-US" dirty="0"/>
          </a:p>
        </p:txBody>
      </p:sp>
      <p:sp>
        <p:nvSpPr>
          <p:cNvPr id="3" name="Content Placeholder 2"/>
          <p:cNvSpPr>
            <a:spLocks noGrp="1"/>
          </p:cNvSpPr>
          <p:nvPr>
            <p:ph idx="1"/>
          </p:nvPr>
        </p:nvSpPr>
        <p:spPr/>
        <p:txBody>
          <a:bodyPr>
            <a:normAutofit lnSpcReduction="10000"/>
          </a:bodyPr>
          <a:lstStyle/>
          <a:p>
            <a:r>
              <a:rPr lang="en-US" dirty="0"/>
              <a:t>F</a:t>
            </a:r>
            <a:r>
              <a:rPr lang="en-US" dirty="0" smtClean="0"/>
              <a:t>ormer </a:t>
            </a:r>
            <a:r>
              <a:rPr lang="en-US" dirty="0"/>
              <a:t>Nixon domestic policy chief John </a:t>
            </a:r>
            <a:r>
              <a:rPr lang="en-US" dirty="0" err="1" smtClean="0"/>
              <a:t>Ehrlichman</a:t>
            </a:r>
            <a:r>
              <a:rPr lang="en-US" dirty="0" smtClean="0"/>
              <a:t> said this:</a:t>
            </a:r>
          </a:p>
          <a:p>
            <a:r>
              <a:rPr lang="en-US" dirty="0" smtClean="0"/>
              <a:t>“</a:t>
            </a:r>
            <a:r>
              <a:rPr lang="en-US" dirty="0"/>
              <a:t>The Nixon campaign in 1968, and the Nixon White House after that, had two enemies: the antiwar left and black </a:t>
            </a:r>
            <a:r>
              <a:rPr lang="en-US" dirty="0" smtClean="0"/>
              <a:t>people. </a:t>
            </a:r>
            <a:r>
              <a:rPr lang="en-US" dirty="0"/>
              <a:t>You understand what I'm saying? We knew we couldn't make it illegal to be either against the war or black, but by getting the public to associate the hippies with marijuana and blacks with heroin. And then criminalizing both heavily, we could disrupt those </a:t>
            </a:r>
            <a:r>
              <a:rPr lang="en-US" dirty="0" smtClean="0"/>
              <a:t>communities. We </a:t>
            </a:r>
            <a:r>
              <a:rPr lang="en-US" dirty="0"/>
              <a:t>could arrest their leaders. raid their homes, break up their meetings, and vilify them night after night on the evening news. Did we know we were lying about the drugs? Of course we did."</a:t>
            </a:r>
            <a:endParaRPr lang="en-US" dirty="0"/>
          </a:p>
        </p:txBody>
      </p:sp>
    </p:spTree>
    <p:extLst>
      <p:ext uri="{BB962C8B-B14F-4D97-AF65-F5344CB8AC3E}">
        <p14:creationId xmlns:p14="http://schemas.microsoft.com/office/powerpoint/2010/main" val="11971717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in 1975….</a:t>
            </a:r>
            <a:endParaRPr lang="en-US" dirty="0"/>
          </a:p>
        </p:txBody>
      </p:sp>
      <p:sp>
        <p:nvSpPr>
          <p:cNvPr id="3" name="Content Placeholder 2"/>
          <p:cNvSpPr>
            <a:spLocks noGrp="1"/>
          </p:cNvSpPr>
          <p:nvPr>
            <p:ph idx="1"/>
          </p:nvPr>
        </p:nvSpPr>
        <p:spPr/>
        <p:txBody>
          <a:bodyPr/>
          <a:lstStyle/>
          <a:p>
            <a:r>
              <a:rPr lang="en-US" dirty="0" smtClean="0"/>
              <a:t>A presidential “White Paper on Drug Abuse” awarded cocaine a “low priority,” because “cocaine does not result in serious consequences such as crime, hospital emergency room admissions, or death.”</a:t>
            </a:r>
          </a:p>
          <a:p>
            <a:r>
              <a:rPr lang="en-US" dirty="0" smtClean="0"/>
              <a:t>Was seen as a “soft drug” of “elites.”</a:t>
            </a:r>
          </a:p>
          <a:p>
            <a:r>
              <a:rPr lang="en-US" dirty="0" smtClean="0"/>
              <a:t>And another culture comes to embrace the drug….</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a:t>
            </a:r>
            <a:endParaRPr lang="en-US" dirty="0"/>
          </a:p>
        </p:txBody>
      </p:sp>
      <p:pic>
        <p:nvPicPr>
          <p:cNvPr id="4" name="Content Placeholder 3" descr="Disco_ball4.jpg"/>
          <p:cNvPicPr>
            <a:picLocks noGrp="1" noChangeAspect="1"/>
          </p:cNvPicPr>
          <p:nvPr>
            <p:ph idx="1"/>
          </p:nvPr>
        </p:nvPicPr>
        <p:blipFill>
          <a:blip r:embed="rId2" cstate="print"/>
          <a:stretch>
            <a:fillRect/>
          </a:stretch>
        </p:blipFill>
        <p:spPr>
          <a:xfrm>
            <a:off x="1219200" y="1905000"/>
            <a:ext cx="6400800" cy="41910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Within this scene….</a:t>
            </a:r>
            <a:endParaRPr lang="en-US" dirty="0"/>
          </a:p>
        </p:txBody>
      </p:sp>
      <p:sp>
        <p:nvSpPr>
          <p:cNvPr id="3" name="Content Placeholder 2"/>
          <p:cNvSpPr>
            <a:spLocks noGrp="1"/>
          </p:cNvSpPr>
          <p:nvPr>
            <p:ph idx="1"/>
          </p:nvPr>
        </p:nvSpPr>
        <p:spPr/>
        <p:txBody>
          <a:bodyPr/>
          <a:lstStyle/>
          <a:p>
            <a:r>
              <a:rPr lang="en-US" dirty="0" smtClean="0"/>
              <a:t>“Superficiality, success, and money were back in, and cocaine intensified and highlighted all their sensations and delusions.”</a:t>
            </a:r>
          </a:p>
          <a:p>
            <a:r>
              <a:rPr lang="en-US" dirty="0" smtClean="0"/>
              <a:t>About individual pleasure – which helped it become a part of the “me generation” of the 1980s – who also celebrated ostentatious displays of wealth.</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Studio 54….</a:t>
            </a:r>
            <a:endParaRPr lang="en-US" dirty="0"/>
          </a:p>
        </p:txBody>
      </p:sp>
      <p:pic>
        <p:nvPicPr>
          <p:cNvPr id="2050" name="Picture 2" descr="http://www.onthesetofnewyork.com/images/studio54club/1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800" y="1600200"/>
            <a:ext cx="678180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88831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crowd at Studio 54….</a:t>
            </a:r>
            <a:endParaRPr lang="en-US" dirty="0"/>
          </a:p>
        </p:txBody>
      </p:sp>
      <p:pic>
        <p:nvPicPr>
          <p:cNvPr id="4098" name="Picture 2" descr="http://www.rick.com/wp-content/uploads/2014/10/studio54-101214-tbv.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5400" y="1676400"/>
            <a:ext cx="7239000"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4579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on the personal level….</a:t>
            </a:r>
            <a:endParaRPr lang="en-US" dirty="0"/>
          </a:p>
        </p:txBody>
      </p:sp>
      <p:pic>
        <p:nvPicPr>
          <p:cNvPr id="3074" name="Picture 2" descr="https://img1.etsystatic.com/117/1/10804777/il_340x270.933527393_tjzq.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4600" y="1600200"/>
            <a:ext cx="594360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56885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by the 1980s….</a:t>
            </a:r>
            <a:endParaRPr lang="en-US" dirty="0"/>
          </a:p>
        </p:txBody>
      </p:sp>
      <p:sp>
        <p:nvSpPr>
          <p:cNvPr id="3" name="Content Placeholder 2"/>
          <p:cNvSpPr>
            <a:spLocks noGrp="1"/>
          </p:cNvSpPr>
          <p:nvPr>
            <p:ph idx="1"/>
          </p:nvPr>
        </p:nvSpPr>
        <p:spPr/>
        <p:txBody>
          <a:bodyPr/>
          <a:lstStyle/>
          <a:p>
            <a:r>
              <a:rPr lang="en-US" dirty="0" smtClean="0"/>
              <a:t>Crack cocaine was added as a new product mean to reach new markets and customers.</a:t>
            </a:r>
          </a:p>
          <a:p>
            <a:r>
              <a:rPr lang="en-US" dirty="0" smtClean="0"/>
              <a:t>The deepening slide in cocaine prices throughout the 1980s, combined with the drug market’s saturation, “led to cocaine’s diversification into low-income African American retail markets</a:t>
            </a:r>
            <a:r>
              <a:rPr lang="en-US" dirty="0" smtClean="0"/>
              <a:t>.”</a:t>
            </a:r>
          </a:p>
          <a:p>
            <a:r>
              <a:rPr lang="en-US" dirty="0" smtClean="0"/>
              <a:t>The drug, in other words, continued to evolve….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in the 21</a:t>
            </a:r>
            <a:r>
              <a:rPr lang="en-US" baseline="30000" dirty="0" smtClean="0"/>
              <a:t>st</a:t>
            </a:r>
            <a:r>
              <a:rPr lang="en-US" dirty="0" smtClean="0"/>
              <a:t> Century?</a:t>
            </a:r>
            <a:endParaRPr lang="en-US" dirty="0"/>
          </a:p>
        </p:txBody>
      </p:sp>
      <p:sp>
        <p:nvSpPr>
          <p:cNvPr id="3" name="Content Placeholder 2"/>
          <p:cNvSpPr>
            <a:spLocks noGrp="1"/>
          </p:cNvSpPr>
          <p:nvPr>
            <p:ph idx="1"/>
          </p:nvPr>
        </p:nvSpPr>
        <p:spPr/>
        <p:txBody>
          <a:bodyPr/>
          <a:lstStyle/>
          <a:p>
            <a:r>
              <a:rPr lang="en-US" dirty="0" smtClean="0"/>
              <a:t>American cocaine lovers still spend in street prices about 38 billion dollars on cocaine each year, amounting to some two-thirds of all illegal drug expenditures in the United States.</a:t>
            </a:r>
          </a:p>
          <a:p>
            <a:r>
              <a:rPr lang="en-US" dirty="0" smtClean="0"/>
              <a:t>And in popular culture?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Compared with the past….</a:t>
            </a:r>
            <a:endParaRPr lang="en-US" dirty="0"/>
          </a:p>
        </p:txBody>
      </p:sp>
      <p:sp>
        <p:nvSpPr>
          <p:cNvPr id="3" name="Content Placeholder 2"/>
          <p:cNvSpPr>
            <a:spLocks noGrp="1"/>
          </p:cNvSpPr>
          <p:nvPr>
            <p:ph idx="1"/>
          </p:nvPr>
        </p:nvSpPr>
        <p:spPr/>
        <p:txBody>
          <a:bodyPr/>
          <a:lstStyle/>
          <a:p>
            <a:r>
              <a:rPr lang="en-US" dirty="0" smtClean="0"/>
              <a:t>Cocaine’s productive capacity is some one hundred times greater than Peru’s peak legal cocaine output in 1900 and, measured in terms of its prohibition price premium, is among the most lucrative commodity flows in world history.</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a:t>
            </a:r>
            <a:endParaRPr lang="en-US" dirty="0"/>
          </a:p>
        </p:txBody>
      </p:sp>
      <p:sp>
        <p:nvSpPr>
          <p:cNvPr id="3" name="Content Placeholder 2"/>
          <p:cNvSpPr>
            <a:spLocks noGrp="1"/>
          </p:cNvSpPr>
          <p:nvPr>
            <p:ph idx="1"/>
          </p:nvPr>
        </p:nvSpPr>
        <p:spPr/>
        <p:txBody>
          <a:bodyPr/>
          <a:lstStyle/>
          <a:p>
            <a:r>
              <a:rPr lang="en-US" dirty="0" smtClean="0"/>
              <a:t>To make of this end point?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31482</TotalTime>
  <Words>1103</Words>
  <Application>Microsoft Office PowerPoint</Application>
  <PresentationFormat>On-screen Show (4:3)</PresentationFormat>
  <Paragraphs>76</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Century Gothic</vt:lpstr>
      <vt:lpstr>Wingdings 3</vt:lpstr>
      <vt:lpstr>Wisp</vt:lpstr>
      <vt:lpstr>The Drug Boom (1965-1975)</vt:lpstr>
      <vt:lpstr>Three factors….</vt:lpstr>
      <vt:lpstr>This is the era….</vt:lpstr>
      <vt:lpstr>Even before this….</vt:lpstr>
      <vt:lpstr>Archives reveal….</vt:lpstr>
      <vt:lpstr>What did this do?</vt:lpstr>
      <vt:lpstr>The case of Pablo Escobar</vt:lpstr>
      <vt:lpstr>How he is remembered….</vt:lpstr>
      <vt:lpstr>And on television….</vt:lpstr>
      <vt:lpstr>By 1975….</vt:lpstr>
      <vt:lpstr>The Revival of North American Cocaine</vt:lpstr>
      <vt:lpstr>Throughout 1960s….</vt:lpstr>
      <vt:lpstr>Bob Dylan</vt:lpstr>
      <vt:lpstr>Johnny Cash</vt:lpstr>
      <vt:lpstr>And Nixon….</vt:lpstr>
      <vt:lpstr>In 2016….</vt:lpstr>
      <vt:lpstr>So in 1975….</vt:lpstr>
      <vt:lpstr>Disco</vt:lpstr>
      <vt:lpstr>Within this scene….</vt:lpstr>
      <vt:lpstr>Studio 54….</vt:lpstr>
      <vt:lpstr>The crowd at Studio 54….</vt:lpstr>
      <vt:lpstr>And on the personal level….</vt:lpstr>
      <vt:lpstr>And by the 1980s….</vt:lpstr>
      <vt:lpstr>And in the 21st Century?</vt:lpstr>
      <vt:lpstr>Compared with the past….</vt:lpstr>
      <vt:lpstr>What….</vt:lpstr>
    </vt:vector>
  </TitlesOfParts>
  <Company>Milwaukee School of Engineering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Drug Boom (1965-1975)</dc:title>
  <dc:creator>Administrator</dc:creator>
  <cp:lastModifiedBy>Carriere, Dr. Michael</cp:lastModifiedBy>
  <cp:revision>11</cp:revision>
  <dcterms:created xsi:type="dcterms:W3CDTF">2014-07-31T01:29:34Z</dcterms:created>
  <dcterms:modified xsi:type="dcterms:W3CDTF">2017-12-14T16:45:35Z</dcterms:modified>
</cp:coreProperties>
</file>